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22"/>
  </p:handoutMasterIdLst>
  <p:sldIdLst>
    <p:sldId id="301" r:id="rId2"/>
    <p:sldId id="303" r:id="rId3"/>
    <p:sldId id="320" r:id="rId4"/>
    <p:sldId id="321" r:id="rId5"/>
    <p:sldId id="322" r:id="rId6"/>
    <p:sldId id="323" r:id="rId7"/>
    <p:sldId id="324" r:id="rId8"/>
    <p:sldId id="326" r:id="rId9"/>
    <p:sldId id="328" r:id="rId10"/>
    <p:sldId id="335" r:id="rId11"/>
    <p:sldId id="334" r:id="rId12"/>
    <p:sldId id="329" r:id="rId13"/>
    <p:sldId id="330" r:id="rId14"/>
    <p:sldId id="331" r:id="rId15"/>
    <p:sldId id="337" r:id="rId16"/>
    <p:sldId id="338" r:id="rId17"/>
    <p:sldId id="339" r:id="rId18"/>
    <p:sldId id="340" r:id="rId19"/>
    <p:sldId id="332" r:id="rId20"/>
    <p:sldId id="333" r:id="rId21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pos="11520" userDrawn="1">
          <p15:clr>
            <a:srgbClr val="A4A3A4"/>
          </p15:clr>
        </p15:guide>
        <p15:guide id="4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lan J Amos" initials="NJA" lastIdx="1" clrIdx="0">
    <p:extLst>
      <p:ext uri="{19B8F6BF-5375-455C-9EA6-DF929625EA0E}">
        <p15:presenceInfo xmlns:p15="http://schemas.microsoft.com/office/powerpoint/2012/main" userId="S-1-5-21-3087494574-4122701227-985043092-36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319"/>
    <a:srgbClr val="3E6EDA"/>
    <a:srgbClr val="FF0000"/>
    <a:srgbClr val="FEF013"/>
    <a:srgbClr val="C2012E"/>
    <a:srgbClr val="4A5582"/>
    <a:srgbClr val="BFBFBF"/>
    <a:srgbClr val="FA5F05"/>
    <a:srgbClr val="34411B"/>
    <a:srgbClr val="759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9630" autoAdjust="0"/>
  </p:normalViewPr>
  <p:slideViewPr>
    <p:cSldViewPr>
      <p:cViewPr varScale="1">
        <p:scale>
          <a:sx n="40" d="100"/>
          <a:sy n="40" d="100"/>
        </p:scale>
        <p:origin x="78" y="1536"/>
      </p:cViewPr>
      <p:guideLst>
        <p:guide orient="horz" pos="2160"/>
        <p:guide pos="5760"/>
        <p:guide pos="1152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Relationship Id="rId9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emf"/><Relationship Id="rId4" Type="http://schemas.openxmlformats.org/officeDocument/2006/relationships/image" Target="../media/image17.png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extBox 225"/>
          <p:cNvSpPr txBox="1"/>
          <p:nvPr/>
        </p:nvSpPr>
        <p:spPr>
          <a:xfrm>
            <a:off x="20452142" y="2950924"/>
            <a:ext cx="64216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NOLAN JAMES AMOS</a:t>
            </a:r>
            <a:endParaRPr lang="en-US" sz="20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000" spc="300" dirty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William </a:t>
            </a:r>
            <a:r>
              <a:rPr lang="en-US" sz="2000" spc="300" dirty="0" err="1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Bahnfleth</a:t>
            </a:r>
            <a:r>
              <a:rPr lang="en-US" sz="2000" spc="300" dirty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Faculty Consultant</a:t>
            </a:r>
          </a:p>
          <a:p>
            <a:pPr algn="r"/>
            <a:r>
              <a:rPr lang="en-US" sz="2000" spc="300" dirty="0" smtClean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architectural engineering senior thesis</a:t>
            </a:r>
          </a:p>
          <a:p>
            <a:pPr algn="r"/>
            <a:r>
              <a:rPr lang="en-US" sz="2000" spc="300" dirty="0" smtClean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option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33400" y="365642"/>
            <a:ext cx="2598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LEARNING CENTER </a:t>
            </a:r>
          </a:p>
          <a:p>
            <a:r>
              <a:rPr lang="en-US" sz="60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4400" spc="300" dirty="0" smtClean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spc="300" dirty="0" err="1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spc="300" dirty="0" err="1" smtClean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hoenixville</a:t>
            </a:r>
            <a:r>
              <a:rPr lang="en-US" sz="2000" spc="300" dirty="0" smtClean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spc="300" dirty="0" err="1" smtClean="0">
                <a:solidFill>
                  <a:srgbClr val="84B3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pennsylvania</a:t>
            </a:r>
            <a:endParaRPr lang="en-US" sz="3200" spc="300" dirty="0" smtClean="0">
              <a:solidFill>
                <a:srgbClr val="84B3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2" name="Group 241"/>
          <p:cNvGrpSpPr/>
          <p:nvPr/>
        </p:nvGrpSpPr>
        <p:grpSpPr>
          <a:xfrm>
            <a:off x="533400" y="2590800"/>
            <a:ext cx="25223776" cy="4317081"/>
            <a:chOff x="533400" y="2590800"/>
            <a:chExt cx="25223776" cy="4317081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Rectangle 228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10134600"/>
            <a:ext cx="1546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Nolan Amos -  Mechanical Option - Dr. William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Bahnfleth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Faculty Consultant</a:t>
            </a:r>
          </a:p>
          <a:p>
            <a:pPr>
              <a:tabLst>
                <a:tab pos="336550" algn="l"/>
              </a:tabLst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Perpetua" panose="02020502060401020303" pitchFamily="18" charset="0"/>
              </a:rPr>
              <a:t>	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8059970" y="786825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SPACE CONSIDERATIONS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505407" y="96739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space considerations</a:t>
            </a:r>
            <a:endParaRPr lang="en-US" dirty="0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693" y="575634"/>
            <a:ext cx="3795615" cy="5874166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9847019" y="2226814"/>
            <a:ext cx="66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50" dirty="0" smtClean="0">
                <a:solidFill>
                  <a:srgbClr val="4A5582"/>
                </a:solidFill>
              </a:rPr>
              <a:t>Variable Refrigerant Flow system</a:t>
            </a:r>
          </a:p>
          <a:p>
            <a:endParaRPr lang="en-US" sz="2800" spc="150" dirty="0">
              <a:solidFill>
                <a:srgbClr val="4A5582"/>
              </a:solidFill>
            </a:endParaRPr>
          </a:p>
          <a:p>
            <a:r>
              <a:rPr lang="en-US" sz="2800" spc="150" dirty="0" smtClean="0">
                <a:solidFill>
                  <a:srgbClr val="4A5582"/>
                </a:solidFill>
              </a:rPr>
              <a:t>Terminal Units in Classrooms</a:t>
            </a:r>
          </a:p>
          <a:p>
            <a:r>
              <a:rPr lang="en-US" sz="2800" spc="150" dirty="0" smtClean="0">
                <a:solidFill>
                  <a:srgbClr val="4A5582"/>
                </a:solidFill>
              </a:rPr>
              <a:t>Control Units in Corridors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3306428" y="3286124"/>
            <a:ext cx="990600" cy="228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13517880" y="3514724"/>
            <a:ext cx="0" cy="828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3982700" y="3514724"/>
            <a:ext cx="0" cy="1209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4281788" y="3514724"/>
            <a:ext cx="0" cy="23287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4173200" y="3514724"/>
            <a:ext cx="0" cy="2328747"/>
          </a:xfrm>
          <a:prstGeom prst="line">
            <a:avLst/>
          </a:prstGeom>
          <a:ln w="38100">
            <a:solidFill>
              <a:srgbClr val="3E6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4089697" y="3504988"/>
            <a:ext cx="0" cy="2317033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12877800" y="4343400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12877800" y="4762500"/>
            <a:ext cx="1104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2893040" y="4343400"/>
            <a:ext cx="0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3106400" y="4343400"/>
            <a:ext cx="0" cy="41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12893040" y="4358640"/>
            <a:ext cx="213360" cy="213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2893040" y="4358640"/>
            <a:ext cx="213360" cy="2133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12887299" y="4572000"/>
            <a:ext cx="216086" cy="179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2887299" y="4572000"/>
            <a:ext cx="216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>
            <a:off x="11687175" y="6102965"/>
            <a:ext cx="218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14438696" y="6109930"/>
            <a:ext cx="10906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11687174" y="6011426"/>
            <a:ext cx="2181225" cy="0"/>
          </a:xfrm>
          <a:prstGeom prst="line">
            <a:avLst/>
          </a:prstGeom>
          <a:ln w="38100">
            <a:solidFill>
              <a:srgbClr val="3E6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H="1">
            <a:off x="11687173" y="5917243"/>
            <a:ext cx="218122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H="1">
            <a:off x="14438696" y="6018576"/>
            <a:ext cx="1090612" cy="0"/>
          </a:xfrm>
          <a:prstGeom prst="line">
            <a:avLst/>
          </a:prstGeom>
          <a:ln w="38100">
            <a:solidFill>
              <a:srgbClr val="3E6E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 flipH="1">
            <a:off x="14438696" y="5932317"/>
            <a:ext cx="1090612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13853847" y="5822021"/>
            <a:ext cx="599400" cy="4097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9505407" y="96739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space considerations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9847019" y="2226814"/>
            <a:ext cx="6683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50" dirty="0" smtClean="0">
                <a:solidFill>
                  <a:srgbClr val="4A5582"/>
                </a:solidFill>
              </a:rPr>
              <a:t>Centralized Air Handling Unit</a:t>
            </a:r>
          </a:p>
          <a:p>
            <a:endParaRPr lang="en-US" sz="2800" spc="150" dirty="0">
              <a:solidFill>
                <a:srgbClr val="4A5582"/>
              </a:solidFill>
            </a:endParaRPr>
          </a:p>
          <a:p>
            <a:r>
              <a:rPr lang="en-US" sz="2800" spc="150" dirty="0" smtClean="0">
                <a:solidFill>
                  <a:srgbClr val="4A5582"/>
                </a:solidFill>
              </a:rPr>
              <a:t>Multiple Units on Ceiling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0921271" y="1851351"/>
            <a:ext cx="852034" cy="414877"/>
          </a:xfrm>
          <a:prstGeom prst="rect">
            <a:avLst/>
          </a:prstGeom>
          <a:solidFill>
            <a:srgbClr val="FEF013"/>
          </a:solidFill>
          <a:ln>
            <a:solidFill>
              <a:srgbClr val="FEF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112"/>
          <p:cNvGrpSpPr/>
          <p:nvPr/>
        </p:nvGrpSpPr>
        <p:grpSpPr>
          <a:xfrm>
            <a:off x="8268881" y="560672"/>
            <a:ext cx="10834817" cy="5903107"/>
            <a:chOff x="8268881" y="560672"/>
            <a:chExt cx="10834817" cy="5903107"/>
          </a:xfrm>
        </p:grpSpPr>
        <p:grpSp>
          <p:nvGrpSpPr>
            <p:cNvPr id="112" name="Group 111"/>
            <p:cNvGrpSpPr/>
            <p:nvPr/>
          </p:nvGrpSpPr>
          <p:grpSpPr>
            <a:xfrm>
              <a:off x="8268881" y="560672"/>
              <a:ext cx="10834817" cy="5903107"/>
              <a:chOff x="8268881" y="560672"/>
              <a:chExt cx="10834817" cy="5903107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268881" y="560672"/>
                <a:ext cx="10834817" cy="5903107"/>
              </a:xfrm>
              <a:prstGeom prst="rect">
                <a:avLst/>
              </a:prstGeom>
            </p:spPr>
          </p:pic>
          <p:sp>
            <p:nvSpPr>
              <p:cNvPr id="135" name="Rectangle 134"/>
              <p:cNvSpPr/>
              <p:nvPr/>
            </p:nvSpPr>
            <p:spPr>
              <a:xfrm rot="21031426">
                <a:off x="14956402" y="3835641"/>
                <a:ext cx="830925" cy="404598"/>
              </a:xfrm>
              <a:prstGeom prst="rect">
                <a:avLst/>
              </a:prstGeom>
              <a:solidFill>
                <a:srgbClr val="FEF013"/>
              </a:solidFill>
              <a:ln>
                <a:solidFill>
                  <a:srgbClr val="FEF0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/>
              <p:cNvSpPr/>
              <p:nvPr/>
            </p:nvSpPr>
            <p:spPr>
              <a:xfrm rot="20368166">
                <a:off x="14680872" y="1748371"/>
                <a:ext cx="830925" cy="404598"/>
              </a:xfrm>
              <a:prstGeom prst="rect">
                <a:avLst/>
              </a:prstGeom>
              <a:solidFill>
                <a:srgbClr val="FEF013"/>
              </a:solidFill>
              <a:ln>
                <a:solidFill>
                  <a:srgbClr val="FEF0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4676755">
                <a:off x="13387201" y="3172056"/>
                <a:ext cx="830926" cy="404599"/>
              </a:xfrm>
              <a:prstGeom prst="rect">
                <a:avLst/>
              </a:prstGeom>
              <a:solidFill>
                <a:srgbClr val="FEF013"/>
              </a:solidFill>
              <a:ln>
                <a:solidFill>
                  <a:srgbClr val="FEF0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5400000">
                <a:off x="11887296" y="3137289"/>
                <a:ext cx="830926" cy="404599"/>
              </a:xfrm>
              <a:prstGeom prst="rect">
                <a:avLst/>
              </a:prstGeom>
              <a:solidFill>
                <a:srgbClr val="FEF013"/>
              </a:solidFill>
              <a:ln>
                <a:solidFill>
                  <a:srgbClr val="FEF0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Rectangle 138"/>
            <p:cNvSpPr/>
            <p:nvPr/>
          </p:nvSpPr>
          <p:spPr>
            <a:xfrm>
              <a:off x="11421134" y="1853532"/>
              <a:ext cx="830925" cy="404598"/>
            </a:xfrm>
            <a:prstGeom prst="rect">
              <a:avLst/>
            </a:prstGeom>
            <a:solidFill>
              <a:srgbClr val="FEF013"/>
            </a:solidFill>
            <a:ln>
              <a:solidFill>
                <a:srgbClr val="FEF0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871572" y="4392446"/>
            <a:ext cx="852034" cy="414877"/>
          </a:xfrm>
          <a:prstGeom prst="rect">
            <a:avLst/>
          </a:prstGeom>
          <a:solidFill>
            <a:srgbClr val="FEF013"/>
          </a:solidFill>
          <a:ln>
            <a:solidFill>
              <a:srgbClr val="FEF0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1877291" y="4323296"/>
            <a:ext cx="6683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50" dirty="0" smtClean="0">
                <a:solidFill>
                  <a:srgbClr val="4A5582"/>
                </a:solidFill>
              </a:rPr>
              <a:t>= Centralized Air Handling Unit</a:t>
            </a:r>
          </a:p>
          <a:p>
            <a:endParaRPr lang="en-US" sz="2800" spc="150" dirty="0">
              <a:solidFill>
                <a:srgbClr val="4A558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8059970" y="786825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SPACE CONSIDERATIONS</a:t>
            </a:r>
            <a:endParaRPr lang="en-US" sz="3200" spc="1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rgbClr val="C20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307899" y="-949833"/>
            <a:ext cx="7055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300" dirty="0" smtClean="0">
                <a:solidFill>
                  <a:srgbClr val="4A5582"/>
                </a:solidFill>
              </a:rPr>
              <a:t>Heating </a:t>
            </a:r>
            <a:r>
              <a:rPr lang="en-US" sz="2800" spc="300" dirty="0" err="1" smtClean="0">
                <a:solidFill>
                  <a:srgbClr val="4A5582"/>
                </a:solidFill>
              </a:rPr>
              <a:t>balalksk</a:t>
            </a:r>
            <a:endParaRPr lang="en-US" sz="2800" spc="300" dirty="0">
              <a:solidFill>
                <a:srgbClr val="4A5582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-391256" y="1208397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Cost Analysis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972530" y="105587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cost analysis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812" y="972727"/>
            <a:ext cx="8591251" cy="5163891"/>
          </a:xfrm>
          <a:prstGeom prst="rect">
            <a:avLst/>
          </a:prstGeom>
          <a:ln>
            <a:solidFill>
              <a:srgbClr val="4A5582"/>
            </a:solidFill>
          </a:ln>
        </p:spPr>
      </p:pic>
      <p:sp>
        <p:nvSpPr>
          <p:cNvPr id="127" name="Rectangle 126"/>
          <p:cNvSpPr/>
          <p:nvPr/>
        </p:nvSpPr>
        <p:spPr>
          <a:xfrm>
            <a:off x="2314803" y="1895713"/>
            <a:ext cx="4294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 smtClean="0">
                <a:solidFill>
                  <a:srgbClr val="4A5582"/>
                </a:solidFill>
              </a:rPr>
              <a:t>VRF – Did not pay back</a:t>
            </a:r>
          </a:p>
          <a:p>
            <a:r>
              <a:rPr lang="en-US" sz="2400" spc="300" dirty="0" smtClean="0">
                <a:solidFill>
                  <a:srgbClr val="4A5582"/>
                </a:solidFill>
              </a:rPr>
              <a:t>AHU – Did not pay back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262" y="1712988"/>
            <a:ext cx="7260216" cy="1487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3" name="Rectangle 132"/>
          <p:cNvSpPr/>
          <p:nvPr/>
        </p:nvSpPr>
        <p:spPr>
          <a:xfrm>
            <a:off x="2314803" y="3559419"/>
            <a:ext cx="6117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 smtClean="0">
                <a:solidFill>
                  <a:srgbClr val="4A5582"/>
                </a:solidFill>
              </a:rPr>
              <a:t>Simple Payback = 9.34 years</a:t>
            </a:r>
          </a:p>
          <a:p>
            <a:r>
              <a:rPr lang="en-US" sz="2400" b="1" spc="300" dirty="0" smtClean="0">
                <a:solidFill>
                  <a:srgbClr val="4A5582"/>
                </a:solidFill>
              </a:rPr>
              <a:t>Discount Payback = 11.37 years</a:t>
            </a:r>
          </a:p>
          <a:p>
            <a:endParaRPr lang="en-US" sz="2400" spc="300" dirty="0" smtClean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9151374" y="1138341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BREADTH STUDIES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40833" y="1902148"/>
            <a:ext cx="768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 smtClean="0">
                <a:solidFill>
                  <a:srgbClr val="4A5582"/>
                </a:solidFill>
              </a:rPr>
              <a:t>Electrical Breadth – Electrical Load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381476" y="6538773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breadth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314136" y="70932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p</a:t>
            </a:r>
            <a:r>
              <a:rPr lang="en-US" sz="1400" spc="300" dirty="0" smtClean="0">
                <a:solidFill>
                  <a:srgbClr val="4A5582"/>
                </a:solidFill>
              </a:rPr>
              <a:t>roject goals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10240833" y="2555705"/>
            <a:ext cx="768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 smtClean="0">
                <a:solidFill>
                  <a:srgbClr val="C2012E"/>
                </a:solidFill>
              </a:rPr>
              <a:t>Results: VRF System used Less Power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0195088" y="3886792"/>
            <a:ext cx="768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 smtClean="0">
                <a:solidFill>
                  <a:srgbClr val="4A5582"/>
                </a:solidFill>
              </a:rPr>
              <a:t>Construction Breadth – Scheduling and cost impacts of geothermal system</a:t>
            </a:r>
            <a:endParaRPr lang="en-US" sz="2400" spc="30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/>
          <p:cNvSpPr txBox="1"/>
          <p:nvPr/>
        </p:nvSpPr>
        <p:spPr>
          <a:xfrm>
            <a:off x="9378778" y="699216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GEOTHERMAL BORE FIELD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2"/>
          <a:srcRect l="9297" t="418" r="7033" b="7182"/>
          <a:stretch/>
        </p:blipFill>
        <p:spPr>
          <a:xfrm>
            <a:off x="1201871" y="965522"/>
            <a:ext cx="6740257" cy="55501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355134" y="4409691"/>
            <a:ext cx="4760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spc="300" dirty="0" smtClean="0">
                <a:solidFill>
                  <a:srgbClr val="4A5582"/>
                </a:solidFill>
              </a:rPr>
              <a:t>Total Head Loss through well field: 363 feet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381476" y="6538773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breadth</a:t>
            </a: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134" y="1800718"/>
            <a:ext cx="4419613" cy="225341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9537">
            <a:off x="4847036" y="5220344"/>
            <a:ext cx="709626" cy="1026730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2284" y="1013447"/>
            <a:ext cx="5507621" cy="3853647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12733610" y="74650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bore field design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1126256" y="6303387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9378778" y="699216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GEOTHERMAL BORE FIELD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96363" y="1005252"/>
            <a:ext cx="66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50" dirty="0" smtClean="0">
                <a:solidFill>
                  <a:srgbClr val="4A5582"/>
                </a:solidFill>
              </a:rPr>
              <a:t>WELL FIELD LAYOUT</a:t>
            </a:r>
            <a:endParaRPr lang="en-US" sz="2800" spc="150" dirty="0">
              <a:solidFill>
                <a:srgbClr val="4A5582"/>
              </a:solidFill>
            </a:endParaRPr>
          </a:p>
          <a:p>
            <a:pPr algn="ctr"/>
            <a:endParaRPr lang="en-US" sz="2800" spc="150" dirty="0" smtClean="0">
              <a:solidFill>
                <a:srgbClr val="4A5582"/>
              </a:solidFill>
            </a:endParaRPr>
          </a:p>
          <a:p>
            <a:pPr algn="ctr"/>
            <a:endParaRPr lang="en-US" sz="2800" spc="150" dirty="0">
              <a:solidFill>
                <a:srgbClr val="4A5582"/>
              </a:solidFill>
            </a:endParaRPr>
          </a:p>
          <a:p>
            <a:pPr algn="ctr"/>
            <a:endParaRPr lang="en-US" sz="2800" spc="150" dirty="0">
              <a:solidFill>
                <a:srgbClr val="4A558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381476" y="6538773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breadth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9" y="1582221"/>
            <a:ext cx="4860930" cy="4825274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9537">
            <a:off x="339958" y="5250733"/>
            <a:ext cx="709626" cy="1026730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2"/>
          <a:srcRect l="19618" t="60859" r="41671" b="4178"/>
          <a:stretch/>
        </p:blipFill>
        <p:spPr>
          <a:xfrm>
            <a:off x="6452366" y="1930182"/>
            <a:ext cx="4419600" cy="3962400"/>
          </a:xfrm>
          <a:prstGeom prst="rect">
            <a:avLst/>
          </a:prstGeom>
          <a:ln w="28575">
            <a:solidFill>
              <a:srgbClr val="84B319"/>
            </a:solidFill>
          </a:ln>
        </p:spPr>
      </p:pic>
      <p:cxnSp>
        <p:nvCxnSpPr>
          <p:cNvPr id="132" name="Straight Connector 131"/>
          <p:cNvCxnSpPr/>
          <p:nvPr/>
        </p:nvCxnSpPr>
        <p:spPr>
          <a:xfrm flipV="1">
            <a:off x="3220509" y="5892582"/>
            <a:ext cx="3242668" cy="372037"/>
          </a:xfrm>
          <a:prstGeom prst="line">
            <a:avLst/>
          </a:prstGeom>
          <a:ln w="762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220509" y="1913193"/>
            <a:ext cx="3231857" cy="2606449"/>
          </a:xfrm>
          <a:prstGeom prst="line">
            <a:avLst/>
          </a:prstGeom>
          <a:ln w="762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1358929" y="4519642"/>
            <a:ext cx="1861580" cy="1760002"/>
          </a:xfrm>
          <a:prstGeom prst="rect">
            <a:avLst/>
          </a:prstGeom>
          <a:noFill/>
          <a:ln w="38100">
            <a:solidFill>
              <a:srgbClr val="84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12733610" y="74650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bore field design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2924" y="3179329"/>
            <a:ext cx="4085376" cy="12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6" y="997258"/>
            <a:ext cx="19003841" cy="4743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rgbClr val="C20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9162625" y="1804031"/>
            <a:ext cx="8116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50" dirty="0" smtClean="0">
                <a:solidFill>
                  <a:srgbClr val="4A5582"/>
                </a:solidFill>
              </a:rPr>
              <a:t>CONCLUSIONS</a:t>
            </a:r>
          </a:p>
          <a:p>
            <a:pPr algn="ctr"/>
            <a:endParaRPr lang="en-US" sz="2800" spc="150" dirty="0" smtClean="0">
              <a:solidFill>
                <a:srgbClr val="4A5582"/>
              </a:solidFill>
            </a:endParaRPr>
          </a:p>
          <a:p>
            <a:r>
              <a:rPr lang="en-US" sz="2800" spc="150" dirty="0" smtClean="0">
                <a:solidFill>
                  <a:srgbClr val="4A5582"/>
                </a:solidFill>
              </a:rPr>
              <a:t>Energy Emissions: GSHP</a:t>
            </a:r>
          </a:p>
          <a:p>
            <a:r>
              <a:rPr lang="en-US" sz="2800" spc="150" dirty="0">
                <a:solidFill>
                  <a:srgbClr val="4A5582"/>
                </a:solidFill>
              </a:rPr>
              <a:t>Space Utilization: VRF</a:t>
            </a:r>
          </a:p>
          <a:p>
            <a:r>
              <a:rPr lang="en-US" sz="2800" spc="150" dirty="0" smtClean="0">
                <a:solidFill>
                  <a:srgbClr val="4A5582"/>
                </a:solidFill>
              </a:rPr>
              <a:t>Maintenance: GSHP/WSHP</a:t>
            </a:r>
          </a:p>
          <a:p>
            <a:r>
              <a:rPr lang="en-US" sz="2800" spc="150" dirty="0" smtClean="0">
                <a:solidFill>
                  <a:srgbClr val="4A5582"/>
                </a:solidFill>
              </a:rPr>
              <a:t>Cost: GSHP</a:t>
            </a:r>
            <a:endParaRPr lang="en-US" sz="2800" spc="150" dirty="0">
              <a:solidFill>
                <a:srgbClr val="4A558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1794477" y="6538773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conclusions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59492" y="5565160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6" y="997258"/>
            <a:ext cx="19003841" cy="4743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rgbClr val="C20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19074797" y="1061985"/>
            <a:ext cx="8116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50" dirty="0" smtClean="0">
                <a:solidFill>
                  <a:srgbClr val="4A5582"/>
                </a:solidFill>
              </a:rPr>
              <a:t>AKNOWLEDGEMENTS</a:t>
            </a:r>
          </a:p>
          <a:p>
            <a:pPr algn="ctr"/>
            <a:endParaRPr lang="en-US" sz="2800" spc="150" dirty="0" smtClean="0">
              <a:solidFill>
                <a:srgbClr val="4A5582"/>
              </a:solidFill>
            </a:endParaRPr>
          </a:p>
          <a:p>
            <a:r>
              <a:rPr lang="en-US" sz="2800" spc="150" dirty="0" smtClean="0">
                <a:solidFill>
                  <a:srgbClr val="4A5582"/>
                </a:solidFill>
              </a:rPr>
              <a:t>Dr. </a:t>
            </a:r>
            <a:r>
              <a:rPr lang="en-US" sz="2800" spc="150" dirty="0" err="1" smtClean="0">
                <a:solidFill>
                  <a:srgbClr val="4A5582"/>
                </a:solidFill>
              </a:rPr>
              <a:t>Bahnfelth</a:t>
            </a:r>
            <a:endParaRPr lang="en-US" sz="2800" spc="150" dirty="0" smtClean="0">
              <a:solidFill>
                <a:srgbClr val="4A5582"/>
              </a:solidFill>
            </a:endParaRPr>
          </a:p>
          <a:p>
            <a:r>
              <a:rPr lang="en-US" sz="2800" spc="150" dirty="0" smtClean="0">
                <a:solidFill>
                  <a:srgbClr val="4A5582"/>
                </a:solidFill>
              </a:rPr>
              <a:t>Barton Associates</a:t>
            </a:r>
          </a:p>
          <a:p>
            <a:r>
              <a:rPr lang="en-US" sz="2800" spc="150" dirty="0" err="1" smtClean="0">
                <a:solidFill>
                  <a:srgbClr val="4A5582"/>
                </a:solidFill>
              </a:rPr>
              <a:t>SCHRADERgroup</a:t>
            </a:r>
            <a:r>
              <a:rPr lang="en-US" sz="2800" spc="150" dirty="0">
                <a:solidFill>
                  <a:srgbClr val="4A5582"/>
                </a:solidFill>
              </a:rPr>
              <a:t> </a:t>
            </a:r>
            <a:r>
              <a:rPr lang="en-US" sz="2800" spc="150" dirty="0" smtClean="0">
                <a:solidFill>
                  <a:srgbClr val="4A5582"/>
                </a:solidFill>
              </a:rPr>
              <a:t>Architecture</a:t>
            </a:r>
          </a:p>
          <a:p>
            <a:r>
              <a:rPr lang="en-US" sz="2800" spc="150" dirty="0" smtClean="0">
                <a:solidFill>
                  <a:srgbClr val="4A5582"/>
                </a:solidFill>
              </a:rPr>
              <a:t>Phoenixville School District</a:t>
            </a:r>
          </a:p>
          <a:p>
            <a:r>
              <a:rPr lang="en-US" sz="2800" spc="150" dirty="0" smtClean="0">
                <a:solidFill>
                  <a:srgbClr val="4A5582"/>
                </a:solidFill>
              </a:rPr>
              <a:t>AE Class of 2016</a:t>
            </a:r>
          </a:p>
          <a:p>
            <a:r>
              <a:rPr lang="en-US" sz="2800" spc="150" dirty="0" smtClean="0">
                <a:solidFill>
                  <a:srgbClr val="4A5582"/>
                </a:solidFill>
              </a:rPr>
              <a:t>My Parents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1794477" y="6538773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conclusions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59492" y="5565160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7723380" y="7898923"/>
            <a:ext cx="811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50" dirty="0" smtClean="0">
                <a:solidFill>
                  <a:srgbClr val="4A558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490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6" y="997258"/>
            <a:ext cx="19003841" cy="4743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rgbClr val="C20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794477" y="6538773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conclusions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59492" y="5565160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300974" y="2980791"/>
            <a:ext cx="8116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150" dirty="0" smtClean="0">
                <a:solidFill>
                  <a:srgbClr val="4A558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006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rgbClr val="C20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-2778502" y="590363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Appendix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314136" y="70932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Bore hole calculations</a:t>
            </a:r>
            <a:endParaRPr lang="en-US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1787" y="2466974"/>
            <a:ext cx="3559500" cy="1814871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882" y="693479"/>
            <a:ext cx="7360538" cy="4124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59" y="7325978"/>
            <a:ext cx="4093425" cy="1802180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42" y="2147168"/>
            <a:ext cx="4703625" cy="2563664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421" y="7209979"/>
            <a:ext cx="4385813" cy="2056008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5133389" y="7357233"/>
            <a:ext cx="97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300" dirty="0">
                <a:solidFill>
                  <a:srgbClr val="4A5582"/>
                </a:solidFill>
              </a:rPr>
              <a:t>2</a:t>
            </a:r>
            <a:r>
              <a:rPr lang="en-US" sz="2800" spc="300" dirty="0" smtClean="0">
                <a:solidFill>
                  <a:srgbClr val="4A5582"/>
                </a:solidFill>
              </a:rPr>
              <a:t>.</a:t>
            </a:r>
          </a:p>
          <a:p>
            <a:pPr lvl="0"/>
            <a:endParaRPr lang="en-US" sz="2800" spc="300" dirty="0">
              <a:solidFill>
                <a:srgbClr val="4A5582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2701570" y="7460942"/>
            <a:ext cx="97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300" dirty="0" smtClean="0">
                <a:solidFill>
                  <a:srgbClr val="4A5582"/>
                </a:solidFill>
              </a:rPr>
              <a:t>1.</a:t>
            </a:r>
          </a:p>
          <a:p>
            <a:pPr lvl="0"/>
            <a:endParaRPr lang="en-US" sz="2800" spc="300" dirty="0">
              <a:solidFill>
                <a:srgbClr val="4A5582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059421" y="9540808"/>
            <a:ext cx="97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300" dirty="0" smtClean="0">
                <a:solidFill>
                  <a:srgbClr val="4A5582"/>
                </a:solidFill>
              </a:rPr>
              <a:t>3.</a:t>
            </a:r>
          </a:p>
          <a:p>
            <a:pPr lvl="0"/>
            <a:endParaRPr lang="en-US" sz="2800" spc="300" dirty="0">
              <a:solidFill>
                <a:srgbClr val="4A5582"/>
              </a:solidFill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849321"/>
            <a:ext cx="5945363" cy="3608196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468" y="1182284"/>
            <a:ext cx="4140181" cy="5206104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4677" y="4990052"/>
            <a:ext cx="5945363" cy="1071636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28664" y="6595538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3704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439" y="1219200"/>
            <a:ext cx="13705044" cy="132422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639800" y="70932"/>
            <a:ext cx="22783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1683261" y="6564303"/>
            <a:ext cx="210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overview</a:t>
            </a:r>
          </a:p>
          <a:p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2" y="990374"/>
            <a:ext cx="7319786" cy="545942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056" y="680206"/>
            <a:ext cx="7514097" cy="4437856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0030044" y="150763"/>
            <a:ext cx="210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site conditions</a:t>
            </a:r>
          </a:p>
          <a:p>
            <a:endParaRPr lang="en-US" dirty="0"/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9537">
            <a:off x="7103277" y="4961930"/>
            <a:ext cx="709626" cy="102673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693697" y="5903704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rgbClr val="C201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-2778502" y="590363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Appendix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8221" y="745140"/>
            <a:ext cx="5712781" cy="5682476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28664" y="6595538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appendix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2679096" y="70932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err="1" smtClean="0">
                <a:solidFill>
                  <a:srgbClr val="4A5582"/>
                </a:solidFill>
              </a:rPr>
              <a:t>vrf</a:t>
            </a:r>
            <a:r>
              <a:rPr lang="en-US" sz="1400" spc="300" dirty="0" smtClean="0">
                <a:solidFill>
                  <a:srgbClr val="4A5582"/>
                </a:solidFill>
              </a:rPr>
              <a:t> analysis</a:t>
            </a:r>
            <a:endParaRPr lang="en-US" dirty="0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8465" y="605805"/>
            <a:ext cx="5944115" cy="3273836"/>
          </a:xfrm>
          <a:prstGeom prst="rect">
            <a:avLst/>
          </a:prstGeom>
        </p:spPr>
      </p:pic>
      <p:grpSp>
        <p:nvGrpSpPr>
          <p:cNvPr id="113" name="Group 112"/>
          <p:cNvGrpSpPr/>
          <p:nvPr/>
        </p:nvGrpSpPr>
        <p:grpSpPr>
          <a:xfrm>
            <a:off x="24312580" y="1191751"/>
            <a:ext cx="2828789" cy="2322777"/>
            <a:chOff x="24533535" y="3108394"/>
            <a:chExt cx="2828789" cy="2322777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33535" y="3108394"/>
              <a:ext cx="2828789" cy="2322777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85626" y="4191000"/>
              <a:ext cx="597460" cy="435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1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3639800" y="70932"/>
            <a:ext cx="22783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1683261" y="6564303"/>
            <a:ext cx="210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overview</a:t>
            </a:r>
          </a:p>
          <a:p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3" y="986199"/>
            <a:ext cx="7203440" cy="545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344" y="680223"/>
            <a:ext cx="5140174" cy="3427211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767" y="631282"/>
            <a:ext cx="6850386" cy="4567496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9384632" y="825627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A5582"/>
                </a:solidFill>
              </a:rPr>
              <a:t>2 Stories – 41’-10”</a:t>
            </a:r>
          </a:p>
          <a:p>
            <a:r>
              <a:rPr lang="en-US" sz="2400" dirty="0" smtClean="0">
                <a:solidFill>
                  <a:srgbClr val="4A5582"/>
                </a:solidFill>
              </a:rPr>
              <a:t>Area: 152,000 SQ. FT.</a:t>
            </a:r>
          </a:p>
          <a:p>
            <a:r>
              <a:rPr lang="en-US" sz="2400" dirty="0" smtClean="0">
                <a:solidFill>
                  <a:srgbClr val="4A5582"/>
                </a:solidFill>
              </a:rPr>
              <a:t>Occupancy: 1526</a:t>
            </a:r>
          </a:p>
          <a:p>
            <a:r>
              <a:rPr lang="en-US" sz="2400" dirty="0" smtClean="0">
                <a:solidFill>
                  <a:srgbClr val="4A5582"/>
                </a:solidFill>
              </a:rPr>
              <a:t>Grades: K-5 </a:t>
            </a:r>
            <a:endParaRPr lang="en-US" sz="2400" dirty="0">
              <a:solidFill>
                <a:srgbClr val="4A5582"/>
              </a:solidFill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259" y="2520941"/>
            <a:ext cx="5750932" cy="3834434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2831257" y="96724"/>
            <a:ext cx="333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a</a:t>
            </a:r>
            <a:r>
              <a:rPr lang="en-US" sz="1400" spc="300" dirty="0" smtClean="0">
                <a:solidFill>
                  <a:srgbClr val="4A5582"/>
                </a:solidFill>
              </a:rPr>
              <a:t>rchitectural features</a:t>
            </a:r>
          </a:p>
          <a:p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292441" y="6156897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9470478" y="5001203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4048191" y="3923412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16153085" y="126516"/>
            <a:ext cx="353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existing mechanical system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1683261" y="6564303"/>
            <a:ext cx="210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overview</a:t>
            </a:r>
          </a:p>
          <a:p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0293509" y="686724"/>
            <a:ext cx="5566464" cy="3343276"/>
            <a:chOff x="20293509" y="686724"/>
            <a:chExt cx="5566464" cy="33432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93509" y="686724"/>
              <a:ext cx="5404964" cy="3343276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20501552" y="2076359"/>
              <a:ext cx="5358421" cy="571073"/>
              <a:chOff x="20457273" y="3133729"/>
              <a:chExt cx="5358421" cy="571073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0457273" y="3400002"/>
                <a:ext cx="1781707" cy="14499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24063123" y="3385504"/>
                <a:ext cx="1752571" cy="14498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22186625" y="3664360"/>
                <a:ext cx="1914194" cy="25220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2207541" y="3400002"/>
                <a:ext cx="0" cy="304800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4077010" y="3384780"/>
                <a:ext cx="0" cy="304800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V="1">
                <a:off x="23934160" y="3133729"/>
                <a:ext cx="1752571" cy="14498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V="1">
                <a:off x="20457273" y="3133729"/>
                <a:ext cx="1961583" cy="14498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20485851" y="3140978"/>
                <a:ext cx="0" cy="304800"/>
              </a:xfrm>
              <a:prstGeom prst="line">
                <a:avLst/>
              </a:prstGeom>
              <a:ln w="57150">
                <a:solidFill>
                  <a:srgbClr val="FA5F0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250" y="1249679"/>
            <a:ext cx="5944115" cy="3279932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959033" y="-1105616"/>
            <a:ext cx="2883337" cy="7244028"/>
          </a:xfrm>
          <a:prstGeom prst="rect">
            <a:avLst/>
          </a:prstGeom>
          <a:noFill/>
        </p:spPr>
      </p:pic>
      <p:sp>
        <p:nvSpPr>
          <p:cNvPr id="132" name="TextBox 131"/>
          <p:cNvSpPr txBox="1"/>
          <p:nvPr/>
        </p:nvSpPr>
        <p:spPr>
          <a:xfrm>
            <a:off x="1324463" y="975151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50" dirty="0" smtClean="0">
                <a:solidFill>
                  <a:srgbClr val="4A5582"/>
                </a:solidFill>
              </a:rPr>
              <a:t>WATER-SIDE EXISTING SYSTEM</a:t>
            </a:r>
            <a:endParaRPr lang="en-US" spc="150" dirty="0">
              <a:solidFill>
                <a:srgbClr val="4A5582"/>
              </a:solidFill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1703" y="3985773"/>
            <a:ext cx="3564818" cy="249076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11504341" y="643842"/>
            <a:ext cx="45385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50" dirty="0" smtClean="0">
                <a:solidFill>
                  <a:srgbClr val="4A5582"/>
                </a:solidFill>
              </a:rPr>
              <a:t>AIR-SIDE EXISTING SYSTEM</a:t>
            </a:r>
            <a:endParaRPr lang="en-US" spc="150" dirty="0">
              <a:solidFill>
                <a:srgbClr val="4A558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18364447" y="1086386"/>
            <a:ext cx="298532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pc="150" dirty="0" smtClean="0">
                <a:solidFill>
                  <a:srgbClr val="4A5582"/>
                </a:solidFill>
              </a:rPr>
              <a:t>SPACE CONSIDERATIONS</a:t>
            </a:r>
            <a:endParaRPr lang="en-US" spc="150" dirty="0">
              <a:solidFill>
                <a:srgbClr val="4A5582"/>
              </a:solidFill>
            </a:endParaRPr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3775" y="4273109"/>
            <a:ext cx="8667189" cy="7079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537" y="4556545"/>
            <a:ext cx="5720625" cy="167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19505407" y="76800"/>
            <a:ext cx="353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existing energy consumption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</a:p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 smtClean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1683262" y="6534834"/>
            <a:ext cx="210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overview</a:t>
            </a:r>
          </a:p>
          <a:p>
            <a:endParaRPr lang="en-US" dirty="0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4A5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998097" y="956508"/>
            <a:ext cx="5147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 smtClean="0">
                <a:solidFill>
                  <a:srgbClr val="4A5582"/>
                </a:solidFill>
              </a:rPr>
              <a:t>MODELED ENERGY LOADS</a:t>
            </a:r>
            <a:endParaRPr lang="en-US" spc="150" dirty="0">
              <a:solidFill>
                <a:srgbClr val="4A5582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9422487" y="700181"/>
            <a:ext cx="6437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A5582"/>
                </a:solidFill>
              </a:rPr>
              <a:t>SUMMER AND WINTER DESIGN CONDITIONS</a:t>
            </a:r>
            <a:endParaRPr lang="en-US" dirty="0">
              <a:solidFill>
                <a:srgbClr val="4A558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7" name="Picture 1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756" y="4891784"/>
            <a:ext cx="2445385" cy="775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744" y="1296995"/>
            <a:ext cx="3968464" cy="3281069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334" y="1295210"/>
            <a:ext cx="3991954" cy="3311264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8581" y="1799942"/>
            <a:ext cx="4602879" cy="2755631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2680" y="1799942"/>
            <a:ext cx="4425982" cy="2646222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11593696" y="700180"/>
            <a:ext cx="4251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150" dirty="0" smtClean="0">
                <a:solidFill>
                  <a:srgbClr val="4A5582"/>
                </a:solidFill>
              </a:rPr>
              <a:t>MONTHLY UTILITY USAGE</a:t>
            </a:r>
            <a:endParaRPr lang="en-US" spc="150" dirty="0">
              <a:solidFill>
                <a:srgbClr val="4A5582"/>
              </a:solidFill>
            </a:endParaRP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9977" y="4851227"/>
            <a:ext cx="3114563" cy="1053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3143" y="1453103"/>
            <a:ext cx="5097713" cy="3845497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5141" y="5370018"/>
            <a:ext cx="6254550" cy="1066078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19333951" y="4577084"/>
            <a:ext cx="285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solidFill>
                  <a:srgbClr val="4A5582"/>
                </a:solidFill>
              </a:rPr>
              <a:t>Summer Design Conditions</a:t>
            </a:r>
            <a:endParaRPr lang="en-US" sz="1400" b="1" spc="50" dirty="0">
              <a:solidFill>
                <a:srgbClr val="4A5582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603538" y="4345208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spc="50" dirty="0" smtClean="0">
                <a:solidFill>
                  <a:srgbClr val="4A5582"/>
                </a:solidFill>
              </a:rPr>
              <a:t>charts designed with tool from </a:t>
            </a:r>
            <a:r>
              <a:rPr lang="en-US" sz="800" b="1" spc="50" dirty="0" err="1" smtClean="0">
                <a:solidFill>
                  <a:srgbClr val="4A5582"/>
                </a:solidFill>
              </a:rPr>
              <a:t>cal</a:t>
            </a:r>
            <a:r>
              <a:rPr lang="en-US" sz="800" b="1" spc="50" dirty="0" smtClean="0">
                <a:solidFill>
                  <a:srgbClr val="4A5582"/>
                </a:solidFill>
              </a:rPr>
              <a:t> </a:t>
            </a:r>
            <a:r>
              <a:rPr lang="en-US" sz="800" b="1" spc="50" dirty="0" err="1" smtClean="0">
                <a:solidFill>
                  <a:srgbClr val="4A5582"/>
                </a:solidFill>
              </a:rPr>
              <a:t>berkley</a:t>
            </a:r>
            <a:endParaRPr lang="en-US" sz="800" b="1" spc="50" dirty="0">
              <a:solidFill>
                <a:srgbClr val="4A5582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3701076" y="4570410"/>
            <a:ext cx="2853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50" dirty="0" smtClean="0">
                <a:solidFill>
                  <a:srgbClr val="4A5582"/>
                </a:solidFill>
              </a:rPr>
              <a:t>Winter Design Conditions</a:t>
            </a:r>
            <a:endParaRPr lang="en-US" sz="1400" b="1" spc="50" dirty="0">
              <a:solidFill>
                <a:srgbClr val="4A5582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62738" y="4891784"/>
            <a:ext cx="2688809" cy="10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34"/>
          <p:cNvSpPr txBox="1"/>
          <p:nvPr/>
        </p:nvSpPr>
        <p:spPr>
          <a:xfrm>
            <a:off x="9314136" y="70932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p</a:t>
            </a:r>
            <a:r>
              <a:rPr lang="en-US" sz="1400" spc="300" dirty="0" smtClean="0">
                <a:solidFill>
                  <a:srgbClr val="4A5582"/>
                </a:solidFill>
              </a:rPr>
              <a:t>roject goals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349605" y="1417112"/>
            <a:ext cx="70557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spc="300" dirty="0" smtClean="0">
                <a:solidFill>
                  <a:srgbClr val="4A5582"/>
                </a:solidFill>
              </a:rPr>
              <a:t>increase energy efficiency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2800" spc="300" dirty="0" smtClean="0">
              <a:solidFill>
                <a:srgbClr val="4A5582"/>
              </a:solidFill>
            </a:endParaRPr>
          </a:p>
          <a:p>
            <a:pPr lvl="1" indent="-457200">
              <a:buFont typeface="Wingdings" panose="05000000000000000000" pitchFamily="2" charset="2"/>
              <a:buChar char="q"/>
            </a:pPr>
            <a:r>
              <a:rPr lang="en-US" sz="2800" spc="300" dirty="0" smtClean="0">
                <a:solidFill>
                  <a:srgbClr val="4A5582"/>
                </a:solidFill>
              </a:rPr>
              <a:t>space utilization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en-US" sz="2800" spc="300" dirty="0" smtClean="0">
              <a:solidFill>
                <a:srgbClr val="4A558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spc="300" dirty="0" smtClean="0">
                <a:solidFill>
                  <a:srgbClr val="4A5582"/>
                </a:solidFill>
              </a:rPr>
              <a:t>ease of maintenance</a:t>
            </a:r>
          </a:p>
          <a:p>
            <a:pPr marL="457200" lvl="0" indent="-457200">
              <a:buFont typeface="Wingdings" panose="05000000000000000000" pitchFamily="2" charset="2"/>
              <a:buChar char="q"/>
            </a:pPr>
            <a:endParaRPr lang="en-US" sz="2800" spc="300" dirty="0" smtClean="0">
              <a:solidFill>
                <a:srgbClr val="4A5582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en-US" sz="2800" spc="300" dirty="0" smtClean="0">
                <a:solidFill>
                  <a:srgbClr val="4A5582"/>
                </a:solidFill>
              </a:rPr>
              <a:t>lower </a:t>
            </a:r>
            <a:r>
              <a:rPr lang="en-US" sz="2800" spc="300" dirty="0">
                <a:solidFill>
                  <a:srgbClr val="4A5582"/>
                </a:solidFill>
              </a:rPr>
              <a:t>costs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spc="300" dirty="0">
                <a:solidFill>
                  <a:srgbClr val="4A5582"/>
                </a:solidFill>
              </a:rPr>
              <a:t>maintenance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spc="300" dirty="0">
                <a:solidFill>
                  <a:srgbClr val="4A5582"/>
                </a:solidFill>
              </a:rPr>
              <a:t>upfront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sz="2800" spc="300" dirty="0">
                <a:solidFill>
                  <a:srgbClr val="4A5582"/>
                </a:solidFill>
              </a:rPr>
              <a:t>lifecycle</a:t>
            </a:r>
          </a:p>
          <a:p>
            <a:pPr lvl="1" indent="-457200">
              <a:buFont typeface="Wingdings" panose="05000000000000000000" pitchFamily="2" charset="2"/>
              <a:buChar char="q"/>
            </a:pPr>
            <a:endParaRPr lang="en-US" sz="2800" spc="300" dirty="0">
              <a:solidFill>
                <a:srgbClr val="4A5582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138025" y="717497"/>
            <a:ext cx="6683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PROJECT GOALS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10272" y="1700564"/>
            <a:ext cx="7680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ground-coupled heat pump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variable refrigerant flow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centralized air handling unit 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9225905" y="748274"/>
            <a:ext cx="668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50" dirty="0" smtClean="0">
                <a:solidFill>
                  <a:srgbClr val="4A5582"/>
                </a:solidFill>
              </a:rPr>
              <a:t>ALTERNATIVES CONSIDERED </a:t>
            </a:r>
            <a:endParaRPr lang="en-US" sz="2800" spc="150" dirty="0">
              <a:solidFill>
                <a:srgbClr val="4A5582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9484157" y="3431256"/>
            <a:ext cx="6683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150" dirty="0" smtClean="0">
                <a:solidFill>
                  <a:srgbClr val="4A5582"/>
                </a:solidFill>
              </a:rPr>
              <a:t>BASE SYSTEM</a:t>
            </a:r>
            <a:endParaRPr lang="en-US" sz="2800" spc="150" dirty="0">
              <a:solidFill>
                <a:srgbClr val="4A5582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8685141" y="4089551"/>
            <a:ext cx="8507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water source heat pumps 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08" y="1271494"/>
            <a:ext cx="6375172" cy="4250646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1358229" y="5304171"/>
            <a:ext cx="28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spc="50" dirty="0" smtClean="0">
                <a:solidFill>
                  <a:srgbClr val="4A5582"/>
                </a:solidFill>
              </a:rPr>
              <a:t>Rendering property of </a:t>
            </a:r>
            <a:r>
              <a:rPr lang="en-US" sz="800" spc="50" dirty="0" err="1" smtClean="0">
                <a:solidFill>
                  <a:srgbClr val="4A5582"/>
                </a:solidFill>
              </a:rPr>
              <a:t>SHRADERgroup</a:t>
            </a:r>
            <a:r>
              <a:rPr lang="en-US" sz="800" spc="50" dirty="0" smtClean="0">
                <a:solidFill>
                  <a:srgbClr val="4A5582"/>
                </a:solidFill>
              </a:rPr>
              <a:t> Architecture</a:t>
            </a:r>
            <a:endParaRPr lang="en-US" sz="800" spc="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2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690" y="1401607"/>
            <a:ext cx="6546120" cy="39876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9160042" y="821429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ENERGY AND EMISSIONS ANALYSIS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7666" y="8301874"/>
            <a:ext cx="62290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loads are translated into energy consumption by source. The scope of these calculations includes district hot and/or chilled water and the total amount of makeup water required by a cooling tower—even the energy consumed by the crankcase heaters of a reciprocating compressor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People contribute to the latent and sensible heating load. Because of the high occupancy of the building, energy loads go up in the summer months. 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2733610" y="70932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e</a:t>
            </a:r>
            <a:r>
              <a:rPr lang="en-US" sz="1400" spc="300" dirty="0" smtClean="0">
                <a:solidFill>
                  <a:srgbClr val="4A5582"/>
                </a:solidFill>
              </a:rPr>
              <a:t>nergy analysis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350" y="1401607"/>
            <a:ext cx="6182167" cy="37457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81" y="1401607"/>
            <a:ext cx="6295246" cy="38142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4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9124335" y="801408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MAINTENANCE</a:t>
            </a:r>
            <a:endParaRPr lang="en-US" sz="3200" spc="150" dirty="0">
              <a:solidFill>
                <a:srgbClr val="4A5582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6211550" y="82362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maintenance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234" y="1727999"/>
            <a:ext cx="7231158" cy="43463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2" name="Rectangle 131"/>
          <p:cNvSpPr/>
          <p:nvPr/>
        </p:nvSpPr>
        <p:spPr>
          <a:xfrm>
            <a:off x="20971247" y="8687913"/>
            <a:ext cx="4674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Air Filters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Condensate Drainage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300" dirty="0" smtClean="0">
                <a:solidFill>
                  <a:srgbClr val="4A5582"/>
                </a:solidFill>
              </a:rPr>
              <a:t>Underground Pipes </a:t>
            </a:r>
            <a:endParaRPr lang="en-US" sz="2400" spc="300" dirty="0">
              <a:solidFill>
                <a:srgbClr val="4A5582"/>
              </a:solidFill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79" y="1460179"/>
            <a:ext cx="6874698" cy="40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3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0932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r"/>
            <a:r>
              <a:rPr lang="en-US" sz="2800" spc="300" dirty="0" smtClean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PHOENIXVILLE EARLY </a:t>
            </a:r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CENTER </a:t>
            </a:r>
          </a:p>
          <a:p>
            <a:pPr lvl="0" algn="r"/>
            <a:r>
              <a:rPr lang="en-US" sz="2800" spc="300" dirty="0">
                <a:solidFill>
                  <a:srgbClr val="C201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ELEMENTARY SCHOOL</a:t>
            </a:r>
            <a:endParaRPr lang="en-US" sz="1800" spc="300" dirty="0">
              <a:solidFill>
                <a:srgbClr val="C201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b="0" cap="none" spc="0" dirty="0">
              <a:ln w="0"/>
              <a:solidFill>
                <a:srgbClr val="4A55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>
            <a:off x="1025818" y="6564303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0984770" y="6452969"/>
            <a:ext cx="679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300" dirty="0" smtClean="0"/>
              <a:t>NOLAN JAMES AMOS |</a:t>
            </a:r>
            <a:r>
              <a:rPr lang="en-US" sz="1800" spc="300" dirty="0" smtClean="0">
                <a:solidFill>
                  <a:srgbClr val="C2012E"/>
                </a:solidFill>
              </a:rPr>
              <a:t>ae </a:t>
            </a:r>
            <a:r>
              <a:rPr lang="en-US" sz="1800" spc="300" dirty="0">
                <a:solidFill>
                  <a:srgbClr val="C2012E"/>
                </a:solidFill>
              </a:rPr>
              <a:t>senior thesis</a:t>
            </a:r>
          </a:p>
          <a:p>
            <a:endParaRPr lang="en-US" sz="1800" spc="300" dirty="0" smtClean="0"/>
          </a:p>
        </p:txBody>
      </p:sp>
      <p:sp>
        <p:nvSpPr>
          <p:cNvPr id="111" name="TextBox 110"/>
          <p:cNvSpPr txBox="1"/>
          <p:nvPr/>
        </p:nvSpPr>
        <p:spPr>
          <a:xfrm>
            <a:off x="4962001" y="6534834"/>
            <a:ext cx="2386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>
                <a:solidFill>
                  <a:srgbClr val="4A5582"/>
                </a:solidFill>
              </a:rPr>
              <a:t>m</a:t>
            </a:r>
            <a:r>
              <a:rPr lang="en-US" sz="1400" spc="300" dirty="0" smtClean="0">
                <a:solidFill>
                  <a:srgbClr val="4A5582"/>
                </a:solidFill>
              </a:rPr>
              <a:t>echanical depth</a:t>
            </a:r>
          </a:p>
        </p:txBody>
      </p:sp>
      <p:cxnSp>
        <p:nvCxnSpPr>
          <p:cNvPr id="114" name="Straight Connector 113"/>
          <p:cNvCxnSpPr/>
          <p:nvPr/>
        </p:nvCxnSpPr>
        <p:spPr>
          <a:xfrm>
            <a:off x="4445293" y="6564303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86476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1284243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4703718" y="6564303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9372600" y="533400"/>
            <a:ext cx="3419475" cy="0"/>
          </a:xfrm>
          <a:prstGeom prst="line">
            <a:avLst/>
          </a:prstGeom>
          <a:ln w="38100">
            <a:solidFill>
              <a:srgbClr val="FA5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2792075" y="533400"/>
            <a:ext cx="3419475" cy="0"/>
          </a:xfrm>
          <a:prstGeom prst="line">
            <a:avLst/>
          </a:prstGeom>
          <a:ln w="38100">
            <a:solidFill>
              <a:srgbClr val="FEF0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6211550" y="533400"/>
            <a:ext cx="3419475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631025" y="533400"/>
            <a:ext cx="3419475" cy="0"/>
          </a:xfrm>
          <a:prstGeom prst="line">
            <a:avLst/>
          </a:prstGeom>
          <a:ln w="38100">
            <a:solidFill>
              <a:srgbClr val="84B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3050500" y="533400"/>
            <a:ext cx="341947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18484095" y="5358027"/>
            <a:ext cx="8318801" cy="1423773"/>
            <a:chOff x="533400" y="2590800"/>
            <a:chExt cx="25223776" cy="431708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143000" y="4495800"/>
              <a:ext cx="7620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050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895600" y="4495800"/>
              <a:ext cx="0" cy="17526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05000" y="4495800"/>
              <a:ext cx="990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219200" y="4495800"/>
              <a:ext cx="6858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77000" y="2590800"/>
              <a:ext cx="93726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4495800" y="2590800"/>
              <a:ext cx="1981200" cy="990600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667000" y="3782073"/>
              <a:ext cx="2590800" cy="18032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057400" y="3782073"/>
              <a:ext cx="609600" cy="0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219200" y="3782073"/>
              <a:ext cx="838200" cy="56132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257800" y="3872235"/>
              <a:ext cx="1523999" cy="857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781800" y="3872236"/>
              <a:ext cx="1219200" cy="901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781800" y="3782073"/>
              <a:ext cx="0" cy="277112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24400" y="3917318"/>
              <a:ext cx="76200" cy="233108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57799" y="3957962"/>
              <a:ext cx="1" cy="259523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7932822" y="3962400"/>
              <a:ext cx="68178" cy="250602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686800" y="3697295"/>
              <a:ext cx="0" cy="227464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62800" y="2677172"/>
              <a:ext cx="0" cy="110490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162800" y="3450594"/>
              <a:ext cx="1524000" cy="11048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686800" y="3505836"/>
              <a:ext cx="8610600" cy="761364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991600" y="3697294"/>
              <a:ext cx="0" cy="22463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0134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963400" y="3782072"/>
              <a:ext cx="0" cy="216152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0970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630400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13342" y="3997694"/>
              <a:ext cx="0" cy="190780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5316200" y="4062736"/>
              <a:ext cx="0" cy="180466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09728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277600" y="3697293"/>
              <a:ext cx="0" cy="224630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8686800" y="5867400"/>
              <a:ext cx="8458200" cy="762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16400" y="4267200"/>
              <a:ext cx="0" cy="1676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5849600" y="3697293"/>
              <a:ext cx="457200" cy="139536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306800" y="3697293"/>
              <a:ext cx="1143000" cy="365443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5773400" y="3581400"/>
              <a:ext cx="0" cy="481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6306800" y="3697293"/>
              <a:ext cx="0" cy="48133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7145000" y="4265303"/>
              <a:ext cx="0" cy="167829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7678400" y="4343400"/>
              <a:ext cx="0" cy="15690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7297400" y="4265303"/>
              <a:ext cx="533400" cy="78097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17353566" y="4149411"/>
              <a:ext cx="2117499" cy="62235"/>
            </a:xfrm>
            <a:prstGeom prst="line">
              <a:avLst/>
            </a:prstGeom>
            <a:ln w="762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19430999" y="4142111"/>
              <a:ext cx="504828" cy="69535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64348" y="43434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524251" y="4305300"/>
              <a:ext cx="19050" cy="15621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3200400" y="4265303"/>
              <a:ext cx="1524000" cy="39048"/>
            </a:xfrm>
            <a:prstGeom prst="line">
              <a:avLst/>
            </a:prstGeom>
            <a:ln w="3810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 flipV="1">
              <a:off x="2590800" y="4211646"/>
              <a:ext cx="609600" cy="53657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966911" y="5943600"/>
              <a:ext cx="719889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7766030" y="4343400"/>
              <a:ext cx="20650" cy="1580355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7907000" y="4332129"/>
              <a:ext cx="0" cy="158035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7678400" y="5912483"/>
              <a:ext cx="152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7830800" y="5901212"/>
              <a:ext cx="838200" cy="1127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8249900" y="4419601"/>
              <a:ext cx="0" cy="148161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18516600" y="4495800"/>
              <a:ext cx="32080" cy="140541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7830800" y="4332129"/>
              <a:ext cx="838200" cy="23987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9278600" y="5410200"/>
              <a:ext cx="4038600" cy="0"/>
            </a:xfrm>
            <a:prstGeom prst="line">
              <a:avLst/>
            </a:prstGeom>
            <a:ln w="571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9507200" y="4724400"/>
              <a:ext cx="9906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19812000" y="4343400"/>
              <a:ext cx="1905000" cy="381000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20497800" y="4724400"/>
              <a:ext cx="2400300" cy="770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1717000" y="4343400"/>
              <a:ext cx="1447800" cy="1524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2898100" y="4724400"/>
              <a:ext cx="2857500" cy="240668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23164800" y="4489767"/>
              <a:ext cx="228600" cy="61675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3393400" y="4495800"/>
              <a:ext cx="933450" cy="83462"/>
            </a:xfrm>
            <a:prstGeom prst="line">
              <a:avLst/>
            </a:prstGeom>
            <a:ln w="19050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507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22898100" y="4724400"/>
              <a:ext cx="0" cy="6477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269200" y="5410200"/>
              <a:ext cx="0" cy="6096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095500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1697950" y="5425440"/>
              <a:ext cx="0" cy="59436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2418040" y="5425440"/>
              <a:ext cx="22860" cy="593561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23241000" y="5410200"/>
              <a:ext cx="0" cy="685800"/>
            </a:xfrm>
            <a:prstGeom prst="line">
              <a:avLst/>
            </a:prstGeom>
            <a:ln w="28575"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23393400" y="4770280"/>
              <a:ext cx="0" cy="1229991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23622000" y="4872672"/>
              <a:ext cx="0" cy="1169188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4003000" y="4833224"/>
              <a:ext cx="0" cy="1186576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4460200" y="4844734"/>
              <a:ext cx="0" cy="115553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24715954" y="4872672"/>
              <a:ext cx="49046" cy="1127599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25298400" y="4918871"/>
              <a:ext cx="1" cy="108140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255270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25755600" y="4951597"/>
              <a:ext cx="0" cy="1048674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4003000" y="5284439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003878" y="5603810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4841200" y="5339714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4841200" y="5614901"/>
              <a:ext cx="457200" cy="22183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5527000" y="5637084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527000" y="535080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3393400" y="5259686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3393400" y="5595215"/>
              <a:ext cx="228600" cy="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19250025" y="4178629"/>
              <a:ext cx="28575" cy="1840372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 flipV="1">
              <a:off x="19504403" y="4142112"/>
              <a:ext cx="8572" cy="1268087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8669000" y="4579262"/>
              <a:ext cx="0" cy="1321950"/>
            </a:xfrm>
            <a:prstGeom prst="line">
              <a:avLst/>
            </a:prstGeom>
            <a:ln>
              <a:solidFill>
                <a:srgbClr val="4A55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533400" y="6096000"/>
              <a:ext cx="4191000" cy="152400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rot="21015414">
              <a:off x="5065798" y="6468422"/>
              <a:ext cx="2901113" cy="150804"/>
            </a:xfrm>
            <a:prstGeom prst="rect">
              <a:avLst/>
            </a:prstGeom>
            <a:solidFill>
              <a:srgbClr val="FA5F0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 rot="2881007">
              <a:off x="4454829" y="6394973"/>
              <a:ext cx="872633" cy="153184"/>
            </a:xfrm>
            <a:prstGeom prst="rect">
              <a:avLst/>
            </a:prstGeom>
            <a:solidFill>
              <a:srgbClr val="FA5F05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7966911" y="5943600"/>
              <a:ext cx="11464088" cy="56671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430999" y="6019001"/>
              <a:ext cx="3886201" cy="45719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3317200" y="5937401"/>
              <a:ext cx="2439976" cy="84286"/>
            </a:xfrm>
            <a:prstGeom prst="rect">
              <a:avLst/>
            </a:prstGeom>
            <a:solidFill>
              <a:srgbClr val="FEF01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19505407" y="96739"/>
            <a:ext cx="3536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300" dirty="0" smtClean="0">
                <a:solidFill>
                  <a:srgbClr val="4A5582"/>
                </a:solidFill>
              </a:rPr>
              <a:t>space considerations</a:t>
            </a:r>
            <a:endParaRPr lang="en-US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601" y="764092"/>
            <a:ext cx="9446330" cy="563285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19847019" y="2226814"/>
            <a:ext cx="668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150" dirty="0" smtClean="0">
                <a:solidFill>
                  <a:srgbClr val="4A5582"/>
                </a:solidFill>
              </a:rPr>
              <a:t>Ground Source Heat Pumps</a:t>
            </a:r>
          </a:p>
          <a:p>
            <a:endParaRPr lang="en-US" sz="2800" spc="150" dirty="0">
              <a:solidFill>
                <a:srgbClr val="4A5582"/>
              </a:solidFill>
            </a:endParaRPr>
          </a:p>
          <a:p>
            <a:r>
              <a:rPr lang="en-US" sz="2800" spc="150" dirty="0">
                <a:solidFill>
                  <a:srgbClr val="4A5582"/>
                </a:solidFill>
              </a:rPr>
              <a:t>Closets in Corridors – </a:t>
            </a:r>
          </a:p>
          <a:p>
            <a:r>
              <a:rPr lang="en-US" sz="2800" spc="150" dirty="0">
                <a:solidFill>
                  <a:srgbClr val="4A5582"/>
                </a:solidFill>
              </a:rPr>
              <a:t>1575 </a:t>
            </a:r>
            <a:r>
              <a:rPr lang="en-US" sz="2800" spc="150" dirty="0" err="1">
                <a:solidFill>
                  <a:srgbClr val="4A5582"/>
                </a:solidFill>
              </a:rPr>
              <a:t>sqft</a:t>
            </a:r>
            <a:r>
              <a:rPr lang="en-US" sz="2800" spc="150" dirty="0">
                <a:solidFill>
                  <a:srgbClr val="4A5582"/>
                </a:solidFill>
              </a:rPr>
              <a:t> + ~150,000 </a:t>
            </a:r>
            <a:r>
              <a:rPr lang="en-US" sz="2800" spc="150" dirty="0" err="1">
                <a:solidFill>
                  <a:srgbClr val="4A5582"/>
                </a:solidFill>
              </a:rPr>
              <a:t>sqft</a:t>
            </a:r>
            <a:r>
              <a:rPr lang="en-US" sz="2800" spc="150" dirty="0">
                <a:solidFill>
                  <a:srgbClr val="4A5582"/>
                </a:solidFill>
              </a:rPr>
              <a:t> </a:t>
            </a:r>
            <a:r>
              <a:rPr lang="en-US" sz="2800" spc="150" dirty="0" err="1">
                <a:solidFill>
                  <a:srgbClr val="4A5582"/>
                </a:solidFill>
              </a:rPr>
              <a:t>borefield</a:t>
            </a:r>
            <a:endParaRPr lang="en-US" sz="2800" spc="150" dirty="0">
              <a:solidFill>
                <a:srgbClr val="4A558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8059970" y="786825"/>
            <a:ext cx="897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150" dirty="0" smtClean="0">
                <a:solidFill>
                  <a:srgbClr val="4A5582"/>
                </a:solidFill>
              </a:rPr>
              <a:t>SPACE CONSIDERATIONS</a:t>
            </a:r>
            <a:endParaRPr lang="en-US" sz="3200" spc="150" dirty="0">
              <a:solidFill>
                <a:srgbClr val="4A5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5896</TotalTime>
  <Words>741</Words>
  <Application>Microsoft Office PowerPoint</Application>
  <PresentationFormat>Custom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Perpetua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Nolan J Amos</cp:lastModifiedBy>
  <cp:revision>241</cp:revision>
  <dcterms:created xsi:type="dcterms:W3CDTF">2006-11-29T18:17:25Z</dcterms:created>
  <dcterms:modified xsi:type="dcterms:W3CDTF">2016-04-25T20:26:04Z</dcterms:modified>
</cp:coreProperties>
</file>